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423" r:id="rId5"/>
    <p:sldId id="425" r:id="rId6"/>
    <p:sldId id="292" r:id="rId7"/>
    <p:sldId id="426" r:id="rId8"/>
    <p:sldId id="383" r:id="rId9"/>
    <p:sldId id="427" r:id="rId10"/>
    <p:sldId id="335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401" r:id="rId28"/>
    <p:sldId id="397" r:id="rId29"/>
    <p:sldId id="398" r:id="rId30"/>
    <p:sldId id="399" r:id="rId31"/>
    <p:sldId id="402" r:id="rId32"/>
    <p:sldId id="404" r:id="rId33"/>
    <p:sldId id="405" r:id="rId34"/>
    <p:sldId id="406" r:id="rId35"/>
    <p:sldId id="407" r:id="rId36"/>
    <p:sldId id="420" r:id="rId37"/>
    <p:sldId id="421" r:id="rId38"/>
    <p:sldId id="408" r:id="rId39"/>
    <p:sldId id="429" r:id="rId40"/>
    <p:sldId id="415" r:id="rId41"/>
    <p:sldId id="414" r:id="rId42"/>
    <p:sldId id="42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F88A79-4FD3-413A-A3C3-43EF3174D27E}">
          <p14:sldIdLst>
            <p14:sldId id="423"/>
            <p14:sldId id="425"/>
            <p14:sldId id="292"/>
            <p14:sldId id="426"/>
            <p14:sldId id="383"/>
            <p14:sldId id="427"/>
            <p14:sldId id="335"/>
          </p14:sldIdLst>
        </p14:section>
        <p14:section name="Untitled Section" id="{4715B5DD-88B3-4EB6-9822-5F42F270FACD}">
          <p14:sldIdLst>
            <p14:sldId id="375"/>
            <p14:sldId id="376"/>
            <p14:sldId id="377"/>
            <p14:sldId id="378"/>
            <p14:sldId id="379"/>
            <p14:sldId id="380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401"/>
            <p14:sldId id="397"/>
            <p14:sldId id="398"/>
            <p14:sldId id="399"/>
            <p14:sldId id="402"/>
            <p14:sldId id="404"/>
            <p14:sldId id="405"/>
            <p14:sldId id="406"/>
            <p14:sldId id="407"/>
            <p14:sldId id="420"/>
            <p14:sldId id="421"/>
            <p14:sldId id="408"/>
            <p14:sldId id="429"/>
            <p14:sldId id="415"/>
            <p14:sldId id="414"/>
            <p14:sldId id="4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3BA1B"/>
    <a:srgbClr val="FF33CC"/>
    <a:srgbClr val="CC0099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>
        <p:scale>
          <a:sx n="77" d="100"/>
          <a:sy n="77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82E9-495B-4E78-BD27-FBFA14AD5EED}" type="datetimeFigureOut">
              <a:rPr lang="th-TH" smtClean="0"/>
              <a:pPr/>
              <a:t>24/01/65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FA99-5E4B-4243-9387-251BC85C17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03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8429-4495-4A08-B8FC-26EB593866FB}" type="datetimeFigureOut">
              <a:rPr lang="th-TH" smtClean="0"/>
              <a:pPr/>
              <a:t>24/01/65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6354-99B2-433E-832C-08809BEC95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39DF2F3-DAA6-4461-B3D3-6243E11F1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093" name="Picture 21" descr="05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</p:spPr>
      </p:pic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851B-24C2-4F2A-98A1-86BB59AA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3DF7-6EA4-4503-8E45-AD2370728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77651EC-3A5E-48FA-8305-4C3FB1656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6E23-6405-43BA-855B-4EC4A7E54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A621-7F03-46C9-BE97-F495DFDDA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9D6FA-F1D0-4E1C-A2B7-72FA17D55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B8DC1-3900-4E49-8C42-651105C9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89BA-C44F-46F7-A871-307D8B5A2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F3A-35B8-4E7C-A193-979F8B8B8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EC13-D1B5-4902-892D-6CD2624E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E297-65B5-4247-A174-7F0FFAC93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54" name="Picture 30" descr="05_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0300" y="563563"/>
            <a:ext cx="596900" cy="7381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3D7F63F-3DD6-4E59-99F8-688BB37E16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09943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แนวทาง</a:t>
            </a:r>
            <a:b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</a:b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การจัดทำคู่มือปฏิบัติงานหลัก</a:t>
            </a:r>
            <a:endParaRPr lang="th-TH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4536" y="514747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8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โดย... 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รอง</a:t>
            </a:r>
            <a:r>
              <a:rPr lang="th-TH" sz="48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KodchiangUPC" pitchFamily="18" charset="-34"/>
              </a:rPr>
              <a:t>ศาสตราจารย์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สุรชัย  ขวัญเมือง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53184"/>
            <a:ext cx="3810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 </a:t>
            </a:r>
            <a:b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ระดับปฏิบัติการ  สังกัดคณะวิทยาการจัดการ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735938" cy="55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งานวิชาการ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จัดอาจารย์สอนนักศึกษาปกติ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ตรวจสอบการขอใช้ห้องเรียน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1.3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  ตารางคุมสอบนักศึกษา ภาคปกคิ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1.4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รับ-ส่ง ผลการเรียนนักศึกษาภาคปกติ ภาคพิเศษ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1.5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ยืนยันส่งผลการเรียนออนไลน์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1.6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จัดทำคำสั่งนักศึกษาขาดสอบปลายภาค</a:t>
            </a:r>
          </a:p>
          <a:p>
            <a:endParaRPr lang="th-TH" sz="3600" b="1" dirty="0">
              <a:solidFill>
                <a:srgbClr val="000000"/>
              </a:solidFill>
            </a:endParaRPr>
          </a:p>
          <a:p>
            <a:endParaRPr lang="th-TH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96" y="1322297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935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0711"/>
            <a:ext cx="7423563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54485"/>
            <a:ext cx="87359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 </a:t>
            </a:r>
            <a:r>
              <a:rPr lang="th-TH" sz="4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งานการเงิน</a:t>
            </a:r>
          </a:p>
          <a:p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เบิกเงินค่าตอบแทนการสอนนักศึกษาภาคพิเศษ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เบิกเงินค่าตอบแทนการสอนเกินภาระงาน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นักศึกษา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ภาคปกติ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เบิกเงินค่ากรรมการดำเนินการสอบปลายภาค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2.4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เบิกเงินค่าอาหารว่างกรรมการสอบปลายภาค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นักศึกษาภาคปกติ ภาคพิเศษ</a:t>
            </a:r>
            <a:endParaRPr lang="en-US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dirty="0">
              <a:solidFill>
                <a:srgbClr val="000000"/>
              </a:solidFill>
            </a:endParaRP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887773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9739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64" y="415260"/>
            <a:ext cx="7627060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301" y="1760630"/>
            <a:ext cx="87359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 </a:t>
            </a:r>
            <a:r>
              <a:rPr lang="th-TH" sz="4000" b="1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งานพัสดุ</a:t>
            </a:r>
            <a:endParaRPr lang="th-TH" sz="40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จัดซื้อ-จัดจ้าง เบิกค่าวิทยากร ค่าใช้สอยเดินทาง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ไปราชการโดยใช้ระบบ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มิติ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ดำเนินการเบิกค่าใช้จ่ายในการดำเนินโครงการ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ประกันคุณภาพการศึกษา   ด้านพัฒนาคุณภาพ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จัดการเรียนการสอน  ด้านการพัฒนาระบบและกลไก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การบริหารหลักสูตร</a:t>
            </a:r>
          </a:p>
          <a:p>
            <a:r>
              <a:rPr lang="th-TH" sz="3600" dirty="0"/>
              <a:t>               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408063" y="110166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76944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3162" y="340711"/>
            <a:ext cx="7495571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682" y="1161964"/>
            <a:ext cx="87359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งานธุรการ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4.1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พิมพ์หนังสือเชิญวิทยากรโครงการพัฒนาคุณภาพ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การจัดการเรียนการสอน  และโครงการพัฒนาระบบ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และกลไกการบริหารหลักสูตร  บันทึกข้อความ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เกี่ยวกับงานวิชาการ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4.2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จัดประชุม  ทำหนังสือเชิญ  และทำรายงานการประชุม       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คณะกรรมการวิชาการของคณะ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งานอื่น ๆ เช่น จัดทำรายงานประกันคุณภาพ สกอ. ฯลฯ</a:t>
            </a: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553162" y="79525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401830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การวิเคราะห์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</a:t>
            </a:r>
            <a:endParaRPr lang="th-TH" sz="24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09329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09" y="270992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8648"/>
            <a:ext cx="8964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จัดทำรายงานขอซื้อ-ขอจ้าง  ประกาศและเอกสารสอบราคา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“ร่าง” คำสั่งคณะกรรมการจัดซื้อ-จัดจ้าง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เสนอหัวหน้างานพัสดุ/ผู้อำนวยการกองกลางเพื่อให้           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เสนออธิการบดี/รองอธิการบดีฝ่ายบริหารเพื่อให้ความเห็นชอบ</a:t>
            </a:r>
          </a:p>
          <a:p>
            <a:endParaRPr lang="th-TH" sz="3600" dirty="0"/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49369" y="1327327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909" y="83246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64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60" y="478661"/>
            <a:ext cx="7621832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ตำแหน่งนักวิชาการพัสดุ ระดับปฏิบัติการ(ต่อ)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60" y="1233794"/>
            <a:ext cx="873593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เผยแพร่เอกสารสอบราคา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การยื่นซองเสนอราคา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การเปิดซองเสนอราคา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ให้ความเห็นในรายงานผลการเปิดซองเสนอราคาเพื่อประกอบการสั่งซื้อ-สั่งจ้าง</a:t>
            </a:r>
          </a:p>
          <a:p>
            <a:pPr marL="742950" indent="-742950">
              <a:buAutoNum type="arabicPeriod" startAt="8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เสนออธิการบดี/รองอธิการบดีฝ่ายบริหาร เพื่อพิจารณา      ให้ความเห็นชอบ โดยเสนอผ่านหัวหน้างานพัสดุ ตรวจสอบความถูกต้องและเหมาะสม</a:t>
            </a:r>
          </a:p>
          <a:p>
            <a:r>
              <a:rPr lang="th-TH" sz="3600" dirty="0"/>
              <a:t>     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44649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3809" y="273316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ตำแหน่งบุคลากร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98649"/>
            <a:ext cx="870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สำนักงานคณบดีรับเรื่องจากผู้เสนอขอตำแหน่งทางวิชาการ  และเสนอคณะกรรมการประจำคณะ  ตรวจสอบคุณสมบัติและความเหมาะสมของผลงานทางวิชาการ</a:t>
            </a:r>
          </a:p>
          <a:p>
            <a:pPr marL="742950" indent="-742950">
              <a:buAutoNum type="arabicPeriod"/>
            </a:pP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กองบริหารงานบุคคลรับเรื่องจากสำนักงานคณบดี  แล้วตรวจสอบคุณสมบัติ/ผลงานวิชาการ ของผู้เสนอขอตำแหน่งทางวิชาการให้ถูกต้องตามหลักเกณฑ์ที่ ก.พ.อ.ประกาศ</a:t>
            </a:r>
          </a:p>
          <a:p>
            <a:endParaRPr lang="th-TH" sz="3600" dirty="0"/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53808" y="856548"/>
            <a:ext cx="727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งานพิจารณาแต่งตั้งบุคคลให้ดำรงตำแหน่งผู้ช่วยศาสตราจารย์   รองศาสตราจารย์  และศาสตราจารย์</a:t>
            </a:r>
            <a:endParaRPr lang="th-TH" sz="3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807" y="1867946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6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5267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96290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 / นัดประชุมคณะกรรมการพิจารณาตำแหน่งทางวิชาการ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เสนอคณะกรรมการพิจารณาตำแหน่งทางวิชาการเพื่อพิจารณาและ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คัดสรรคณะกรรมการผู้ทรงคุณวุฒิประเมินผลงานทางวิชาการ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จัดทำหนังสือทาบทามผู้ทรงคุณวุฒิ เพื่อประเมินผลงานทางวิชาการ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เสนออธิการบดีลงนาม  โดยเสนอผ่านผู้อำนวยการกองบริหารงาน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บุคคลและรองอธิการบดีฝ่ายบริหาร</a:t>
            </a:r>
          </a:p>
          <a:p>
            <a:r>
              <a:rPr lang="th-TH" sz="3600" dirty="0"/>
              <a:t>      </a:t>
            </a:r>
            <a:r>
              <a:rPr lang="en-US" sz="3600" dirty="0"/>
              <a:t>       </a:t>
            </a:r>
            <a:endParaRPr lang="th-TH" sz="3600" dirty="0"/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624066" y="1248471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360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16" y="506208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8784"/>
            <a:ext cx="8784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เมื่อคณะกรรมการประเมินฯ แจ้งผลการประเมินครบถ้วนแล้ว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หากมีความเห็นไม่เป็นเอกฉันท์ ให้ดำเนินการจัดประชุม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คณะกรรมการผู้ทรงคุณวุฒิเพื่อสรุปความเห็น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ประสาน/นัดประชุมคณะกรรมการพิจารณาตำแหน่งทางวิชาการ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ให้ความเห็นชอบ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8.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เสนอสภามหาวิทยาลัยอนุมัติแต่งตั้ง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9.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จัดทำคำสั่งแต่งตั้งเสนออธิการบดีลงนาม</a:t>
            </a:r>
          </a:p>
          <a:p>
            <a:endParaRPr lang="th-TH" sz="3600" dirty="0"/>
          </a:p>
          <a:p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077072"/>
            <a:ext cx="316752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หมายเหตุ</a:t>
            </a:r>
          </a:p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การดำเนินงานทุกขั้นตอน</a:t>
            </a:r>
          </a:p>
          <a:p>
            <a:pPr algn="ctr"/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ต้องเป็นความลับ</a:t>
            </a:r>
          </a:p>
        </p:txBody>
      </p:sp>
    </p:spTree>
    <p:extLst>
      <p:ext uri="{BB962C8B-B14F-4D97-AF65-F5344CB8AC3E}">
        <p14:creationId xmlns:p14="http://schemas.microsoft.com/office/powerpoint/2010/main" val="126999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ประเด็นสำคัญ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83" y="1844824"/>
            <a:ext cx="8892480" cy="331236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ความหมายและองค์ประกอบของคู่มือปฏิบัติงานหลัก </a:t>
            </a:r>
            <a:r>
              <a:rPr lang="th-TH" sz="3200" dirty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What)</a:t>
            </a:r>
            <a:r>
              <a:rPr lang="th-TH" sz="3200" dirty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 </a:t>
            </a:r>
            <a:r>
              <a:rPr lang="th-TH" sz="3200" dirty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Why)</a:t>
            </a:r>
            <a:r>
              <a:rPr lang="th-TH" sz="3200" dirty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ขั้นตอนการจัดทำคู่มือปฏิบัติงานหลัก</a:t>
            </a:r>
            <a:r>
              <a:rPr lang="en-US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(H</a:t>
            </a:r>
            <a:r>
              <a:rPr lang="en-US" sz="3200" dirty="0">
                <a:solidFill>
                  <a:srgbClr val="000000"/>
                </a:solidFill>
              </a:rPr>
              <a:t>ow)</a:t>
            </a:r>
          </a:p>
          <a:p>
            <a:endParaRPr lang="th-TH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sz="4000" dirty="0"/>
          </a:p>
          <a:p>
            <a:endParaRPr lang="en-US" sz="4000" dirty="0"/>
          </a:p>
          <a:p>
            <a:endParaRPr lang="th-TH" sz="4000" dirty="0"/>
          </a:p>
          <a:p>
            <a:endParaRPr lang="th-TH" sz="40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94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sz="6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การปฏิบัติงาน</a:t>
            </a:r>
          </a:p>
          <a:p>
            <a:pPr algn="ctr"/>
            <a:r>
              <a:rPr lang="th-TH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ตามขั้นตอนที่ </a:t>
            </a:r>
            <a:r>
              <a:rPr lang="en-US" sz="54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2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63340"/>
            <a:ext cx="749628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/>
              <a:t> 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และผู้บังคับบัญชา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42" y="3946358"/>
            <a:ext cx="8241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เมื่อกำหนดขั้นตอนแล้ว  ก่อนที่จะนำแต่ละขั้นตอนไปกำหนดรายละเอียดการปฏิบัติงาน  ควรปรึกษาผู้เกี่ยวข้อง  </a:t>
            </a:r>
          </a:p>
          <a:p>
            <a:pPr algn="ctr"/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เพื่อป้องกันความผิดพลาด</a:t>
            </a:r>
          </a:p>
        </p:txBody>
      </p:sp>
      <p:pic>
        <p:nvPicPr>
          <p:cNvPr id="14" name="Picture 4" descr="O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233" y="587846"/>
            <a:ext cx="1880934" cy="133866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433740" y="12304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มีการปฏิบัติ ดังนี้</a:t>
            </a:r>
            <a: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/>
            </a:r>
            <a:b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endParaRPr lang="en-US" sz="44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84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</a:t>
            </a:r>
            <a:endParaRPr lang="th-TH" sz="6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>
                <a:solidFill>
                  <a:schemeClr val="bg1"/>
                </a:solidFill>
              </a:rPr>
              <a:t>การกำหนด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รายละเอียด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ของการปฏิบัติงาน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</a:rPr>
              <a:t>ในแต่ละขั้นตอน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3578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อธิบายการดำเนินการในแต่ละขั้นตอน (ทำอะไร อย่างไร)</a:t>
            </a:r>
            <a:endParaRPr lang="en-US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มีเอกสาร กฎ ระเบียบ คำสั่ง ประกาศ แบบฟอร์ม (ถ้ามี)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ตัวอย่างต่าง ๆ ฯลฯ  ซึ่งใช้ประกอบในแต่ละขั้นตอน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- ในแต่ละขั้นตอนให้ระบุไว้ว่า  มีปัญหา แนวทางแก้ไขปัญหา หรือข้อเสนอแนะอย่างไร (ถ้ามี)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0" name="Picture 4" descr="O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32" y="332656"/>
            <a:ext cx="2855327" cy="1946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75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7" y="387720"/>
            <a:ext cx="7279547" cy="763204"/>
          </a:xfrm>
        </p:spPr>
        <p:txBody>
          <a:bodyPr/>
          <a:lstStyle/>
          <a:p>
            <a:pPr algn="l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031226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 </a:t>
            </a:r>
            <a:r>
              <a:rPr lang="th-TH" sz="40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-อธิบาย  ทำอะไร อย่างไร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-มีเอกสาร กฎ ระเบียบ คำสั่ง ประกาศ  แบบฟอร์มต่าง (ถ้ามี)ตัวอย่างประกอบ ฯลฯ อะไรบ้าง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-เขียนอธิบายพร้อมแนบประกอบไว้ในขั้นตอนนี้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-ข้อสังเกต ข้อเสนอแนะ หรือปัญหาที่พบในขั้นตอนนี้ (ถ้ามี)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-ฯลฯ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297" y="916977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694" y="1485517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870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591336"/>
            <a:ext cx="8484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</a:t>
            </a:r>
          </a:p>
          <a:p>
            <a: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  <a:endParaRPr lang="th-TH" sz="4000" b="1" dirty="0"/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6" name="Picture 6" descr="Offce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230578" cy="19908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4508" y="1267897"/>
            <a:ext cx="8799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 ประกาศและเอกสารสอบราคา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“ร่าง” คำสั่งแต่งตั้งคณะกรรมการจัดซื้อ-จัดจ้าง</a:t>
            </a:r>
          </a:p>
        </p:txBody>
      </p:sp>
    </p:spTree>
    <p:extLst>
      <p:ext uri="{BB962C8B-B14F-4D97-AF65-F5344CB8AC3E}">
        <p14:creationId xmlns:p14="http://schemas.microsoft.com/office/powerpoint/2010/main" val="26345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628800"/>
            <a:ext cx="8484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  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ประกาศและเอกสารสอบราคา</a:t>
            </a:r>
          </a:p>
          <a:p>
            <a:r>
              <a:rPr lang="th-TH" sz="4400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9" name="Picture 9" descr="professo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61" y="1838325"/>
            <a:ext cx="2419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85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452837"/>
            <a:ext cx="848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</a:t>
            </a:r>
            <a:r>
              <a:rPr lang="en-US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“ร่าง” คำสั่งแต่งตั้งคณะกรรมการจัดซื้อ-จัดจ้าง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</a:t>
            </a:r>
          </a:p>
          <a:p>
            <a:r>
              <a:rPr lang="th-TH" sz="4000" dirty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/>
          </a:p>
        </p:txBody>
      </p:sp>
      <p:pic>
        <p:nvPicPr>
          <p:cNvPr id="7" name="Picture 3" descr="image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84168" y="2420888"/>
            <a:ext cx="1944216" cy="2588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63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089025"/>
            <a:ext cx="8340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 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เสนอหัวหน้างานพัสดุ  ผู้อำนวยการกองกลาง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เพื่อตรวจสอบความถูกต้องและเหมาะสม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อธิบาย  ทำอะไร  อย่างไร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มีตัวอย่างเอกสารประกอบ (แนบ)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 ฯลฯ</a:t>
            </a:r>
          </a:p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 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191539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84" y="1052736"/>
            <a:ext cx="6248400" cy="563563"/>
          </a:xfrm>
        </p:spPr>
        <p:txBody>
          <a:bodyPr/>
          <a:lstStyle/>
          <a:p>
            <a:pPr algn="ctr"/>
            <a:r>
              <a:rPr lang="th-TH" sz="8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การจัดทำรูปเล่ม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132806"/>
            <a:ext cx="3333750" cy="2905125"/>
          </a:xfrm>
        </p:spPr>
      </p:pic>
      <p:sp>
        <p:nvSpPr>
          <p:cNvPr id="3" name="Rectangle 2"/>
          <p:cNvSpPr/>
          <p:nvPr/>
        </p:nvSpPr>
        <p:spPr>
          <a:xfrm>
            <a:off x="3853694" y="324433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523835"/>
            <a:ext cx="8892480" cy="2664296"/>
          </a:xfrm>
        </p:spPr>
        <p:txBody>
          <a:bodyPr/>
          <a:lstStyle/>
          <a:p>
            <a:pPr>
              <a:defRPr/>
            </a:pPr>
            <a:r>
              <a:rPr lang="th-TH" sz="5400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เอกสารแสดงเส้นทางการทำงานในงานหลักตั้งแต่จุดเริ่มต้นจนสิ้นสุดกระบวนการ            โดยระบุขั้นตอนการดำเนินการต่าง ๆ</a:t>
            </a:r>
            <a:endParaRPr lang="th-TH" sz="44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7" name="Picture 5" descr="16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496" y="4653136"/>
            <a:ext cx="1526232" cy="15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/>
              <a:t>ตามประกาศ ก.พ.อ. ปี </a:t>
            </a:r>
            <a:r>
              <a:rPr lang="th-TH" sz="3200" b="1" dirty="0"/>
              <a:t>2553</a:t>
            </a: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777205"/>
            <a:ext cx="6248400" cy="563563"/>
          </a:xfrm>
        </p:spPr>
        <p:txBody>
          <a:bodyPr/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ส่วนประกอบของรูปเล่ม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6587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ประกอบด้วย   ปก  คำนำ สารบัญ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ส่วนสำคัญของคู่มือปฏิบัติงานหลัก</a:t>
            </a:r>
            <a:endParaRPr lang="en-US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ส่วนที่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บริบทของมหาวิทยาลัย</a:t>
            </a:r>
            <a:endParaRPr lang="en-US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2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บริบทของหน่วยงาน	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-บริบทของสำนักอธิการบดี / กอง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-บริบทของคณะ / สำนัก / สถาบัน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marL="0" indent="0" algn="ctr">
              <a:buNone/>
            </a:pPr>
            <a:r>
              <a:rPr lang="th-TH" sz="3600" i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3068"/>
            <a:ext cx="4104456" cy="563563"/>
          </a:xfrm>
        </p:spPr>
        <p:txBody>
          <a:bodyPr/>
          <a:lstStyle/>
          <a:p>
            <a:pPr algn="l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ปกและใบรองปก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4423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826451" y="1100063"/>
            <a:ext cx="3724250" cy="5016758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…...................................</a:t>
            </a: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จัดทำ โดย....................</a:t>
            </a: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</a:p>
          <a:p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" y="2950235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ตัวอย่างปก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492897"/>
            <a:ext cx="1258878" cy="1254695"/>
          </a:xfrm>
        </p:spPr>
      </p:pic>
      <p:sp>
        <p:nvSpPr>
          <p:cNvPr id="9" name="TextBox 8"/>
          <p:cNvSpPr txBox="1"/>
          <p:nvPr/>
        </p:nvSpPr>
        <p:spPr>
          <a:xfrm>
            <a:off x="3059832" y="333856"/>
            <a:ext cx="4320480" cy="5816977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………………………………………………………….</a:t>
            </a:r>
          </a:p>
          <a:p>
            <a:endParaRPr lang="en-US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หน่วยงาน...............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ตรวจสอบการจัดทำ ครั้งที่ </a:t>
            </a:r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ชื่อ.....................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ตำแหน่ง.................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วันที่....................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083" y="2534458"/>
            <a:ext cx="1402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</a:p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ใบรองปก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665" y="6181611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67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5" y="2420888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537660" y="612639"/>
            <a:ext cx="4464496" cy="5139869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</a:t>
            </a:r>
          </a:p>
          <a:p>
            <a:pPr algn="ctr"/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เนื้อหาควรกล่าวถึง...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ความหมายของคู่มือปฏิบัติงานหลัห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 ความจำเป็น  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วัตถุประสงค์ สาระสำคัญ และประโยชน์</a:t>
            </a:r>
          </a:p>
          <a:p>
            <a:pPr algn="ctr"/>
            <a:r>
              <a:rPr lang="th-TH" sz="3200" b="1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(โดยไม่มีการถ่อมตน ออกตัว  </a:t>
            </a:r>
          </a:p>
          <a:p>
            <a:pPr algn="ctr"/>
            <a:r>
              <a:rPr lang="th-TH" sz="3200" b="1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หรือระบุข้อผิดพลาด) </a:t>
            </a:r>
          </a:p>
          <a:p>
            <a:pPr algn="ctr"/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และความช่วยเหลือจัดทำจากผู้อื่น</a:t>
            </a:r>
          </a:p>
          <a:p>
            <a:pPr algn="ctr"/>
            <a:endParaRPr lang="th-TH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การเขียนคำนำ</a:t>
            </a:r>
          </a:p>
        </p:txBody>
      </p:sp>
    </p:spTree>
    <p:extLst>
      <p:ext uri="{BB962C8B-B14F-4D97-AF65-F5344CB8AC3E}">
        <p14:creationId xmlns:p14="http://schemas.microsoft.com/office/powerpoint/2010/main" val="234682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789457" y="620688"/>
            <a:ext cx="4104456" cy="5016758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 </a:t>
            </a:r>
            <a:r>
              <a:rPr lang="th-TH" sz="3600" dirty="0">
                <a:solidFill>
                  <a:srgbClr val="000000"/>
                </a:solidFill>
              </a:rPr>
              <a:t>      </a:t>
            </a:r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หน้า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                                   ..</a:t>
            </a: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         			..</a:t>
            </a: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		..</a:t>
            </a:r>
          </a:p>
          <a:p>
            <a:endParaRPr lang="en-US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			..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</a:t>
            </a:r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3			..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036" y="2431257"/>
            <a:ext cx="2231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การเขียนสารบัญ</a:t>
            </a:r>
          </a:p>
        </p:txBody>
      </p:sp>
    </p:spTree>
    <p:extLst>
      <p:ext uri="{BB962C8B-B14F-4D97-AF65-F5344CB8AC3E}">
        <p14:creationId xmlns:p14="http://schemas.microsoft.com/office/powerpoint/2010/main" val="2857628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21" y="469027"/>
            <a:ext cx="6645138" cy="563563"/>
          </a:xfrm>
        </p:spPr>
        <p:txBody>
          <a:bodyPr/>
          <a:lstStyle/>
          <a:p>
            <a:pPr algn="ctr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385" y="2010700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2) 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โครงสร้างการบริหารมหาวิทยาลัย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2726424"/>
            <a:ext cx="26514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มหาวิทยาลัย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8214" y="4055683"/>
            <a:ext cx="1199781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/>
              <a:t>สำนักงานอธิการบดี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4967" y="4058381"/>
            <a:ext cx="156581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คณะมนุษยศาสตร์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7515" y="4058381"/>
            <a:ext cx="13681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</a:t>
            </a:r>
          </a:p>
          <a:p>
            <a:pPr algn="ctr"/>
            <a:r>
              <a:rPr lang="th-TH" sz="2400" b="1" dirty="0"/>
              <a:t>ครุศาสตร์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3847" y="4058381"/>
            <a:ext cx="1460084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คณะวิทยาการฯ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1241" y="4058829"/>
            <a:ext cx="1368152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คณะวิทยาศาสตร์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1349" y="3717667"/>
            <a:ext cx="69973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7" idx="0"/>
          </p:cNvCxnSpPr>
          <p:nvPr/>
        </p:nvCxnSpPr>
        <p:spPr>
          <a:xfrm flipH="1">
            <a:off x="4355317" y="3372755"/>
            <a:ext cx="30225" cy="686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endCxn id="15" idx="0"/>
          </p:cNvCxnSpPr>
          <p:nvPr/>
        </p:nvCxnSpPr>
        <p:spPr>
          <a:xfrm>
            <a:off x="2641591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endCxn id="14" idx="0"/>
          </p:cNvCxnSpPr>
          <p:nvPr/>
        </p:nvCxnSpPr>
        <p:spPr>
          <a:xfrm>
            <a:off x="6167873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endCxn id="16" idx="0"/>
          </p:cNvCxnSpPr>
          <p:nvPr/>
        </p:nvCxnSpPr>
        <p:spPr>
          <a:xfrm>
            <a:off x="8013889" y="3715792"/>
            <a:ext cx="0" cy="34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722" y="623241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43608" y="3718742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2141" y="1324860"/>
            <a:ext cx="361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1)</a:t>
            </a:r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ประวัติของมหาวิทยาลัย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256902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21" y="469027"/>
            <a:ext cx="6645138" cy="646331"/>
          </a:xfrm>
        </p:spPr>
        <p:txBody>
          <a:bodyPr/>
          <a:lstStyle/>
          <a:p>
            <a:pPr algn="ctr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บริบทของหน่วยงาน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065807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/>
              <a:t>รศ.สุรชัย  ขวัญเมือง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432141" y="1324860"/>
            <a:ext cx="3898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1)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บริบทของสำนักงานอธิการบดี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4DC4F9-DFBC-4431-8FAC-F324DC3C06E9}"/>
              </a:ext>
            </a:extLst>
          </p:cNvPr>
          <p:cNvSpPr txBox="1"/>
          <p:nvPr/>
        </p:nvSpPr>
        <p:spPr>
          <a:xfrm>
            <a:off x="1331640" y="4785783"/>
            <a:ext cx="722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</a:rPr>
              <a:t>ประวัติของหน่วยงาน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</a:t>
            </a:r>
            <a:r>
              <a:rPr lang="th-TH" sz="3600" b="1" dirty="0">
                <a:solidFill>
                  <a:srgbClr val="000000"/>
                </a:solidFill>
              </a:rPr>
              <a:t>หน่วยงาน</a:t>
            </a:r>
            <a:endParaRPr lang="th-TH" sz="36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2B13-5E01-43C0-A17D-27AD8D0CEFFB}"/>
              </a:ext>
            </a:extLst>
          </p:cNvPr>
          <p:cNvSpPr txBox="1"/>
          <p:nvPr/>
        </p:nvSpPr>
        <p:spPr>
          <a:xfrm>
            <a:off x="683568" y="4212377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บริบทของคณะ/สำนัก/สถาบัน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DA57455-4E58-403A-83BB-4077A5CB50AD}"/>
              </a:ext>
            </a:extLst>
          </p:cNvPr>
          <p:cNvSpPr txBox="1"/>
          <p:nvPr/>
        </p:nvSpPr>
        <p:spPr>
          <a:xfrm>
            <a:off x="1403648" y="2006051"/>
            <a:ext cx="7222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</a:rPr>
              <a:t>ประวัติของสำนักงาน</a:t>
            </a: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อธิการบดี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โครงสร้างการบริหารของสำนักงานอธิการบดี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โครงสร้างการบริหารของกอง</a:t>
            </a: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โครงสร้างการบริหารของงาน</a:t>
            </a:r>
          </a:p>
        </p:txBody>
      </p:sp>
    </p:spTree>
    <p:extLst>
      <p:ext uri="{BB962C8B-B14F-4D97-AF65-F5344CB8AC3E}">
        <p14:creationId xmlns:p14="http://schemas.microsoft.com/office/powerpoint/2010/main" val="168971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55070"/>
            <a:ext cx="5040560" cy="563563"/>
          </a:xfrm>
        </p:spPr>
        <p:txBody>
          <a:bodyPr/>
          <a:lstStyle/>
          <a:p>
            <a:pPr algn="l"/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0249"/>
            <a:ext cx="1989475" cy="1982865"/>
          </a:xfrm>
        </p:spPr>
      </p:pic>
      <p:sp>
        <p:nvSpPr>
          <p:cNvPr id="4" name="TextBox 3"/>
          <p:cNvSpPr txBox="1"/>
          <p:nvPr/>
        </p:nvSpPr>
        <p:spPr>
          <a:xfrm>
            <a:off x="412469" y="2470249"/>
            <a:ext cx="710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นำงานที่ได้วิเคราะห์ไว้ซึ่งถือเป็นหัวใจของคู่มือปฏิบัติงานหลัก มาจัดทำ </a:t>
            </a:r>
            <a:r>
              <a:rPr lang="en-US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Flow Chart  </a:t>
            </a:r>
            <a:r>
              <a:rPr lang="th-TH" sz="4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แล้วรวบรวมนำมาเป็นส่วนที่ 3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598" y="293029"/>
            <a:ext cx="209512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ข้อเตือนใจ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5" y="710400"/>
            <a:ext cx="8640960" cy="5652895"/>
          </a:xfrm>
        </p:spPr>
        <p:txBody>
          <a:bodyPr/>
          <a:lstStyle/>
          <a:p>
            <a:r>
              <a:rPr lang="th-TH" sz="4400" dirty="0"/>
              <a:t> </a:t>
            </a: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เป้าหมายสำคัญของการจัดทำคู่มือการปฏิบัติงานหลัก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เพื่อต้องการนำมาใช้ให้เป็นประโยชน์ในหน่วยงาน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ไม่ใช่ทำเพื่อขอตำแหน่งที่สูงขึ้น</a:t>
            </a:r>
          </a:p>
          <a:p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แต่ถ้ามีคุณสมบัติเข้าสู่ตำแหน่งชำนาญการก็สามารถ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ใช้คู่มือปฏิบัติงานหลักมาเป็นผลงานได้</a:t>
            </a:r>
          </a:p>
          <a:p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การนำเสนอจึงไม่จัดทำเป็น  </a:t>
            </a:r>
            <a:r>
              <a:rPr lang="en-US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 </a:t>
            </a: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บท ตามที่มีการเผยแพร่     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อยู่ทั่วไป</a:t>
            </a:r>
          </a:p>
        </p:txBody>
      </p:sp>
      <p:pic>
        <p:nvPicPr>
          <p:cNvPr id="6" name="Picture 8" descr="HAND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73" y="437096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94" y="615245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4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784" y="1916832"/>
            <a:ext cx="3807454" cy="2569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สวัสดี</a:t>
            </a:r>
            <a:endParaRPr lang="th-TH" sz="115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pic>
        <p:nvPicPr>
          <p:cNvPr id="8" name="Picture 7" descr="L3708340-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804248" y="4149080"/>
            <a:ext cx="1724151" cy="165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60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677564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องค์ประกอบของคู่มือปฏิบัติงานหลัก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638"/>
            <a:ext cx="8367464" cy="346853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รายละเอียดของการการปฏิบัติงาน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ระเบียบที่เกี่ยวข้องในการปฏิบัติงาน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ตัวอย่างคำสั่ง  ประกาศ  แบบฟอร์มต่าง ๆ (ถ้ามี)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ปัญหา แนวทางในการแก้ปัญหาและข้อเสนอแนะ (ถ้ามี)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7" name="Picture 2" descr="M4594027-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128" y="5157192"/>
            <a:ext cx="3419872" cy="8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1623" y="606226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58" y="159104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245358" y="836712"/>
            <a:ext cx="8892480" cy="4743020"/>
          </a:xfrm>
        </p:spPr>
        <p:txBody>
          <a:bodyPr/>
          <a:lstStyle/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ช่วยให้ทุกหน่วยงานมีคู่มือปฏิบัติงานหลักไว้ใช้ในการปฏิบัติงาน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ช่วยให้ผู้ปฏิบัติงานใหม่สามารถศึกษางานได้อย่างรวดเร็วจากคู่มือปฏิบัติงานหลัก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ช่วยให้สามารถปฏิบัติงานได้อย่างต่อเนื่องเมื่อมีการเปลี่ยนหน้าที่ผู้ปฏิบัติงานในแต่ละครั้ง</a:t>
            </a:r>
          </a:p>
          <a:p>
            <a:pPr>
              <a:defRPr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ช่วยให้การบริหารแต่ของแต่ละหน่วยงานมีระบบและมีประสิทธิภาพ 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0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01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9593"/>
            <a:ext cx="6608440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56"/>
            <a:ext cx="8439472" cy="4716462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นำงานที่อยู่ในความรับผิดชอบ 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มาพิจารณา   ว่ามีงานอะไรบ้าง</a:t>
            </a:r>
            <a:r>
              <a:rPr lang="th-TH" sz="5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en-US" sz="32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วิเคราะห์ขั้นตอนการปฏิบัติงาน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ตามที่รับผิดชอบ</a:t>
            </a:r>
            <a:endParaRPr lang="en-US" sz="48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 และผู้บังคับบัญชา เพื่อตรวจสอบความถูกต้อง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กำหนดรายละเอียดของการปฏิบัติงาน กฎ ระเบียบ คำสั่ง ประกาศ แบบฟอร์มต่างๆ (ถ้ามี) ในแต่ละขั้นตอน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3235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72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72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3020948" y="2241113"/>
            <a:ext cx="3780420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</a:t>
            </a:r>
          </a:p>
          <a:p>
            <a:pPr algn="ctr"/>
            <a:r>
              <a:rPr lang="th-TH" sz="60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ในความรับผิดชอบ</a:t>
            </a:r>
          </a:p>
          <a:p>
            <a:pPr algn="ctr"/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4245"/>
            <a:ext cx="7476891" cy="763204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ก. </a:t>
            </a:r>
            <a:b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7196" y="2020570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 จัดจ้าง  วิธีตกลงราคา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วิธีสอบราคา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วิธีพิเศษ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วิธีกรณีพิเศษ</a:t>
            </a:r>
          </a:p>
          <a:p>
            <a:pPr marL="742950" indent="-742950">
              <a:buAutoNum type="arabicPeriod"/>
            </a:pP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วิธีประกวดราคา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ด้วยวิธีการทางอีเล๊คทรอนิกส์</a:t>
            </a:r>
          </a:p>
          <a:p>
            <a:pPr marL="742950" indent="-742950">
              <a:buAutoNum type="arabicPeriod"/>
            </a:pP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474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34517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ข. </a:t>
            </a:r>
            <a:b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767" y="2479338"/>
            <a:ext cx="7795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 แต่งตั้งบุคคลให้ดำรงตำแหน่ง</a:t>
            </a:r>
          </a:p>
          <a:p>
            <a:pPr algn="ctr"/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ผู้ช่วยศาสตราจารย์  รองศาสตราจารย์ และ</a:t>
            </a:r>
          </a:p>
          <a:p>
            <a:r>
              <a:rPr lang="th-TH" sz="4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ศาสตราจารย์</a:t>
            </a:r>
          </a:p>
          <a:p>
            <a:endParaRPr lang="th-TH" sz="36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0838"/>
              </p:ext>
            </p:extLst>
          </p:nvPr>
        </p:nvGraphicFramePr>
        <p:xfrm>
          <a:off x="5952071" y="4483232"/>
          <a:ext cx="2545055" cy="123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4039263" imgH="2534876" progId="">
                  <p:embed/>
                </p:oleObj>
              </mc:Choice>
              <mc:Fallback>
                <p:oleObj name="Clip" r:id="rId3" imgW="4039263" imgH="2534876" progId="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71" y="4483232"/>
                        <a:ext cx="2545055" cy="12342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6896" y="1488574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243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s-09">
  <a:themeElements>
    <a:clrScheme name="05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7502C1D28FFC8A48856259D5C159BF23" ma:contentTypeVersion="5" ma:contentTypeDescription="สร้างเอกสารใหม่" ma:contentTypeScope="" ma:versionID="6667b3223a7d0775994b36a30b131e4e">
  <xsd:schema xmlns:xsd="http://www.w3.org/2001/XMLSchema" xmlns:xs="http://www.w3.org/2001/XMLSchema" xmlns:p="http://schemas.microsoft.com/office/2006/metadata/properties" xmlns:ns3="36ff033c-51ad-4bae-a880-4c2f5c52602e" xmlns:ns4="dfb2b22b-b269-4d97-a399-65325ed5bf5a" targetNamespace="http://schemas.microsoft.com/office/2006/metadata/properties" ma:root="true" ma:fieldsID="2fd7583f097d1ad473bd4bc4ef8a88e5" ns3:_="" ns4:_="">
    <xsd:import namespace="36ff033c-51ad-4bae-a880-4c2f5c52602e"/>
    <xsd:import namespace="dfb2b22b-b269-4d97-a399-65325ed5bf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f033c-51ad-4bae-a880-4c2f5c526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2b22b-b269-4d97-a399-65325ed5b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F66E7C-663C-4907-8D80-632398274FF3}">
  <ds:schemaRefs>
    <ds:schemaRef ds:uri="http://schemas.microsoft.com/office/2006/metadata/properties"/>
    <ds:schemaRef ds:uri="http://schemas.microsoft.com/office/2006/documentManagement/types"/>
    <ds:schemaRef ds:uri="dfb2b22b-b269-4d97-a399-65325ed5bf5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36ff033c-51ad-4bae-a880-4c2f5c52602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B606DF-5889-4FEB-931C-75B7A6DBDF6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6ff033c-51ad-4bae-a880-4c2f5c52602e"/>
    <ds:schemaRef ds:uri="dfb2b22b-b269-4d97-a399-65325ed5bf5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4B652-639D-4258-AA66-18AE0517D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1745</Words>
  <Application>Microsoft Office PowerPoint</Application>
  <PresentationFormat>On-screen Show (4:3)</PresentationFormat>
  <Paragraphs>317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powerpoint-templates-09</vt:lpstr>
      <vt:lpstr>Clip</vt:lpstr>
      <vt:lpstr>แนวทาง การจัดทำคู่มือปฏิบัติงานหลัก</vt:lpstr>
      <vt:lpstr>ประเด็นสำคัญ</vt:lpstr>
      <vt:lpstr>ความหมายของคู่มือปฏิบัติงานหลัก</vt:lpstr>
      <vt:lpstr>องค์ประกอบของคู่มือปฏิบัติงานหลัก</vt:lpstr>
      <vt:lpstr>ความสำคัญของคู่มือปฏิบัติงานหลัก</vt:lpstr>
      <vt:lpstr>ขั้นตอนการจัดทำคู่มือปฏิบัติงานหลัก</vt:lpstr>
      <vt:lpstr>ขั้นที่ 1</vt:lpstr>
      <vt:lpstr>ตัวอย่าง  ก.  ตำแหน่งนักวิชาการพัสดุ  ระดับปฏิบัติการ</vt:lpstr>
      <vt:lpstr>ตัวอย่าง  ข.  ตำแหน่งบุคลากร  ระดับปฏิบัติการ</vt:lpstr>
      <vt:lpstr>ตัวอย่าง  ค. ตำแหน่งเจ้าหน้าที่บริหารงานทั่วไป   ระดับปฏิบัติการ  สังกัดคณะวิทยาการจัดการ  </vt:lpstr>
      <vt:lpstr>ตัวอย่าง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ขั้นที่ 2</vt:lpstr>
      <vt:lpstr>ตัวอย่าง 1 ตำแหน่งนักวิชาการพัสดุ ระดับปฏิบัติการ  </vt:lpstr>
      <vt:lpstr>ตัวอย่าง 1 ตำแหน่งนักวิชาการพัสดุ ระดับปฏิบัติการ(ต่อ) </vt:lpstr>
      <vt:lpstr>ตัวอย่าง 2  ตำแหน่งบุคลากร  ระดับปฏิบัติการ  </vt:lpstr>
      <vt:lpstr>ตัวอย่าง 2 ตำแหน่งบุคลากร  ระดับปฏิบัติการ (ต่อ)  </vt:lpstr>
      <vt:lpstr>ตัวอย่าง  2 ตำแหน่งบุคลากร  ระดับปฏิบัติการ (ต่อ)  </vt:lpstr>
      <vt:lpstr>ขั้นที่ 3</vt:lpstr>
      <vt:lpstr>PowerPoint Presentation</vt:lpstr>
      <vt:lpstr>ขั้นที่ 4</vt:lpstr>
      <vt:lpstr>PowerPoint Presentation</vt:lpstr>
      <vt:lpstr>ตัวอย่าง   ตำแหน่งนักวิชาการพัสดุ  ระดับปฏิบัติการ  </vt:lpstr>
      <vt:lpstr>PowerPoint Presentation</vt:lpstr>
      <vt:lpstr>PowerPoint Presentation</vt:lpstr>
      <vt:lpstr>PowerPoint Presentation</vt:lpstr>
      <vt:lpstr>PowerPoint Presentation</vt:lpstr>
      <vt:lpstr>การจัดทำรูปเล่ม</vt:lpstr>
      <vt:lpstr>ส่วนประกอบของรูปเล่ม</vt:lpstr>
      <vt:lpstr>ส่วนที่ 1 ปกและใบรองปก</vt:lpstr>
      <vt:lpstr>PowerPoint Presentation</vt:lpstr>
      <vt:lpstr>PowerPoint Presentation</vt:lpstr>
      <vt:lpstr>PowerPoint Presentation</vt:lpstr>
      <vt:lpstr>ส่วนที่ 1 บริบทมหาวิทยาลัย</vt:lpstr>
      <vt:lpstr>ส่วนที่ 2 บริบทของหน่วยงาน</vt:lpstr>
      <vt:lpstr>ส่วนที่ 3 ขั้นตอนการปฏิบัติงาน</vt:lpstr>
      <vt:lpstr>ข้อเตือนใจ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ACER</dc:creator>
  <cp:lastModifiedBy>ComCare</cp:lastModifiedBy>
  <cp:revision>249</cp:revision>
  <dcterms:created xsi:type="dcterms:W3CDTF">2012-07-07T15:18:56Z</dcterms:created>
  <dcterms:modified xsi:type="dcterms:W3CDTF">2022-01-24T09:32:46Z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0x0101007502C1D28FFC8A48856259D5C159BF23</vt:lpwstr>
  </property>
</Properties>
</file>